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8" r:id="rId3"/>
    <p:sldId id="259" r:id="rId4"/>
    <p:sldId id="263" r:id="rId5"/>
    <p:sldId id="267" r:id="rId6"/>
    <p:sldId id="268" r:id="rId7"/>
    <p:sldId id="260" r:id="rId8"/>
    <p:sldId id="261" r:id="rId9"/>
    <p:sldId id="265" r:id="rId10"/>
    <p:sldId id="269" r:id="rId11"/>
    <p:sldId id="262" r:id="rId12"/>
    <p:sldId id="266" r:id="rId13"/>
    <p:sldId id="26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autoAdjust="0"/>
    <p:restoredTop sz="85714"/>
  </p:normalViewPr>
  <p:slideViewPr>
    <p:cSldViewPr snapToGrid="0">
      <p:cViewPr varScale="1">
        <p:scale>
          <a:sx n="93" d="100"/>
          <a:sy n="93" d="100"/>
        </p:scale>
        <p:origin x="216" y="4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tiff>
</file>

<file path=ppt/media/image4.tif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F98EA9-EED9-684F-8DFB-719F2259B68C}" type="datetimeFigureOut">
              <a:rPr lang="en-US" smtClean="0"/>
              <a:t>1/7/20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3568D6-9509-9D4C-9F1A-E22DE344D34D}" type="slidenum">
              <a:rPr lang="en-US" smtClean="0"/>
              <a:t>‹#›</a:t>
            </a:fld>
            <a:endParaRPr lang="en-US"/>
          </a:p>
        </p:txBody>
      </p:sp>
    </p:spTree>
    <p:extLst>
      <p:ext uri="{BB962C8B-B14F-4D97-AF65-F5344CB8AC3E}">
        <p14:creationId xmlns:p14="http://schemas.microsoft.com/office/powerpoint/2010/main" val="11566141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E3568D6-9509-9D4C-9F1A-E22DE344D34D}" type="slidenum">
              <a:rPr lang="en-US" smtClean="0"/>
              <a:t>3</a:t>
            </a:fld>
            <a:endParaRPr lang="en-US"/>
          </a:p>
        </p:txBody>
      </p:sp>
    </p:spTree>
    <p:extLst>
      <p:ext uri="{BB962C8B-B14F-4D97-AF65-F5344CB8AC3E}">
        <p14:creationId xmlns:p14="http://schemas.microsoft.com/office/powerpoint/2010/main" val="34065818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Main goals are to arm you with some very basic programming skills, and biological data analysis skills. To give you a very brief glimpse of different types of biological data analysis from experts from each field (except for first 3 lectures)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Biology is increasingly computational, we are not taking 10 measurement on a mouse and then reporting that, now we are xenografting tumors into mice and then sequencing them, modeling cell evolution. Cannot be afraid of computer science, math or statistics. They are your friends. You are smart! </a:t>
            </a:r>
          </a:p>
          <a:p>
            <a:endParaRPr lang="en-US" dirty="0"/>
          </a:p>
        </p:txBody>
      </p:sp>
      <p:sp>
        <p:nvSpPr>
          <p:cNvPr id="4" name="Slide Number Placeholder 3"/>
          <p:cNvSpPr>
            <a:spLocks noGrp="1"/>
          </p:cNvSpPr>
          <p:nvPr>
            <p:ph type="sldNum" sz="quarter" idx="5"/>
          </p:nvPr>
        </p:nvSpPr>
        <p:spPr/>
        <p:txBody>
          <a:bodyPr/>
          <a:lstStyle/>
          <a:p>
            <a:fld id="{4E3568D6-9509-9D4C-9F1A-E22DE344D34D}" type="slidenum">
              <a:rPr lang="en-US" smtClean="0"/>
              <a:t>4</a:t>
            </a:fld>
            <a:endParaRPr lang="en-US"/>
          </a:p>
        </p:txBody>
      </p:sp>
    </p:spTree>
    <p:extLst>
      <p:ext uri="{BB962C8B-B14F-4D97-AF65-F5344CB8AC3E}">
        <p14:creationId xmlns:p14="http://schemas.microsoft.com/office/powerpoint/2010/main" val="1384060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 while you will definitely learn some useful tools that you can take back into the lab with you, note that it is very important that you are not afraid to consult with experts or those more experienced than you for your analysis. Especially if it is not a simple one. But even if it is a simple one.</a:t>
            </a:r>
          </a:p>
        </p:txBody>
      </p:sp>
      <p:sp>
        <p:nvSpPr>
          <p:cNvPr id="4" name="Slide Number Placeholder 3"/>
          <p:cNvSpPr>
            <a:spLocks noGrp="1"/>
          </p:cNvSpPr>
          <p:nvPr>
            <p:ph type="sldNum" sz="quarter" idx="5"/>
          </p:nvPr>
        </p:nvSpPr>
        <p:spPr/>
        <p:txBody>
          <a:bodyPr/>
          <a:lstStyle/>
          <a:p>
            <a:fld id="{4E3568D6-9509-9D4C-9F1A-E22DE344D34D}" type="slidenum">
              <a:rPr lang="en-US" smtClean="0"/>
              <a:t>5</a:t>
            </a:fld>
            <a:endParaRPr lang="en-US"/>
          </a:p>
        </p:txBody>
      </p:sp>
    </p:spTree>
    <p:extLst>
      <p:ext uri="{BB962C8B-B14F-4D97-AF65-F5344CB8AC3E}">
        <p14:creationId xmlns:p14="http://schemas.microsoft.com/office/powerpoint/2010/main" val="27554494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E3568D6-9509-9D4C-9F1A-E22DE344D34D}" type="slidenum">
              <a:rPr lang="en-US" smtClean="0"/>
              <a:t>6</a:t>
            </a:fld>
            <a:endParaRPr lang="en-US"/>
          </a:p>
        </p:txBody>
      </p:sp>
    </p:spTree>
    <p:extLst>
      <p:ext uri="{BB962C8B-B14F-4D97-AF65-F5344CB8AC3E}">
        <p14:creationId xmlns:p14="http://schemas.microsoft.com/office/powerpoint/2010/main" val="1290263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E3568D6-9509-9D4C-9F1A-E22DE344D34D}" type="slidenum">
              <a:rPr lang="en-US" smtClean="0"/>
              <a:t>9</a:t>
            </a:fld>
            <a:endParaRPr lang="en-US"/>
          </a:p>
        </p:txBody>
      </p:sp>
    </p:spTree>
    <p:extLst>
      <p:ext uri="{BB962C8B-B14F-4D97-AF65-F5344CB8AC3E}">
        <p14:creationId xmlns:p14="http://schemas.microsoft.com/office/powerpoint/2010/main" val="29874254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E3568D6-9509-9D4C-9F1A-E22DE344D34D}" type="slidenum">
              <a:rPr lang="en-US" smtClean="0"/>
              <a:t>12</a:t>
            </a:fld>
            <a:endParaRPr lang="en-US"/>
          </a:p>
        </p:txBody>
      </p:sp>
    </p:spTree>
    <p:extLst>
      <p:ext uri="{BB962C8B-B14F-4D97-AF65-F5344CB8AC3E}">
        <p14:creationId xmlns:p14="http://schemas.microsoft.com/office/powerpoint/2010/main" val="42778491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04EA3-B19A-4B16-9D73-206D69EC4A0D}"/>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57327C52-89AC-462D-88B0-87CE0CBE093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375551F-EB85-44DC-BBFE-3D33F24102B6}"/>
              </a:ext>
            </a:extLst>
          </p:cNvPr>
          <p:cNvSpPr>
            <a:spLocks noGrp="1"/>
          </p:cNvSpPr>
          <p:nvPr>
            <p:ph type="dt" sz="half" idx="10"/>
          </p:nvPr>
        </p:nvSpPr>
        <p:spPr/>
        <p:txBody>
          <a:bodyPr/>
          <a:lstStyle/>
          <a:p>
            <a:fld id="{E0045C6A-F4D4-488C-82A8-F5EB9C301BF7}" type="datetimeFigureOut">
              <a:rPr lang="en-US" smtClean="0"/>
              <a:t>1/7/20</a:t>
            </a:fld>
            <a:endParaRPr lang="en-US"/>
          </a:p>
        </p:txBody>
      </p:sp>
      <p:sp>
        <p:nvSpPr>
          <p:cNvPr id="5" name="Footer Placeholder 4">
            <a:extLst>
              <a:ext uri="{FF2B5EF4-FFF2-40B4-BE49-F238E27FC236}">
                <a16:creationId xmlns:a16="http://schemas.microsoft.com/office/drawing/2014/main" id="{E13362A6-BB50-4208-8EDB-2D78442B16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1C4FDF-90A3-48AB-BB39-640F2D83804D}"/>
              </a:ext>
            </a:extLst>
          </p:cNvPr>
          <p:cNvSpPr>
            <a:spLocks noGrp="1"/>
          </p:cNvSpPr>
          <p:nvPr>
            <p:ph type="sldNum" sz="quarter" idx="12"/>
          </p:nvPr>
        </p:nvSpPr>
        <p:spPr/>
        <p:txBody>
          <a:bodyPr/>
          <a:lstStyle/>
          <a:p>
            <a:fld id="{FAFCC68D-2D50-4634-A8B8-F91ADA0F7148}" type="slidenum">
              <a:rPr lang="en-US" smtClean="0"/>
              <a:t>‹#›</a:t>
            </a:fld>
            <a:endParaRPr lang="en-US"/>
          </a:p>
        </p:txBody>
      </p:sp>
    </p:spTree>
    <p:extLst>
      <p:ext uri="{BB962C8B-B14F-4D97-AF65-F5344CB8AC3E}">
        <p14:creationId xmlns:p14="http://schemas.microsoft.com/office/powerpoint/2010/main" val="1740608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78FC1-10CE-4B7E-B1E9-50976883A7A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FEE7AA2-B349-4264-9831-31E2120BAC4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510E34-D48D-46A5-BB45-E6662010A851}"/>
              </a:ext>
            </a:extLst>
          </p:cNvPr>
          <p:cNvSpPr>
            <a:spLocks noGrp="1"/>
          </p:cNvSpPr>
          <p:nvPr>
            <p:ph type="dt" sz="half" idx="10"/>
          </p:nvPr>
        </p:nvSpPr>
        <p:spPr/>
        <p:txBody>
          <a:bodyPr/>
          <a:lstStyle/>
          <a:p>
            <a:fld id="{E0045C6A-F4D4-488C-82A8-F5EB9C301BF7}" type="datetimeFigureOut">
              <a:rPr lang="en-US" smtClean="0"/>
              <a:t>1/7/20</a:t>
            </a:fld>
            <a:endParaRPr lang="en-US"/>
          </a:p>
        </p:txBody>
      </p:sp>
      <p:sp>
        <p:nvSpPr>
          <p:cNvPr id="5" name="Footer Placeholder 4">
            <a:extLst>
              <a:ext uri="{FF2B5EF4-FFF2-40B4-BE49-F238E27FC236}">
                <a16:creationId xmlns:a16="http://schemas.microsoft.com/office/drawing/2014/main" id="{1C45148C-9277-4765-81EE-7B7F111529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850ABF-8828-4F2F-AD3A-6CC31366CBD1}"/>
              </a:ext>
            </a:extLst>
          </p:cNvPr>
          <p:cNvSpPr>
            <a:spLocks noGrp="1"/>
          </p:cNvSpPr>
          <p:nvPr>
            <p:ph type="sldNum" sz="quarter" idx="12"/>
          </p:nvPr>
        </p:nvSpPr>
        <p:spPr/>
        <p:txBody>
          <a:bodyPr/>
          <a:lstStyle/>
          <a:p>
            <a:fld id="{FAFCC68D-2D50-4634-A8B8-F91ADA0F7148}" type="slidenum">
              <a:rPr lang="en-US" smtClean="0"/>
              <a:t>‹#›</a:t>
            </a:fld>
            <a:endParaRPr lang="en-US"/>
          </a:p>
        </p:txBody>
      </p:sp>
    </p:spTree>
    <p:extLst>
      <p:ext uri="{BB962C8B-B14F-4D97-AF65-F5344CB8AC3E}">
        <p14:creationId xmlns:p14="http://schemas.microsoft.com/office/powerpoint/2010/main" val="28614642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B4D8C6-E4EC-4DC2-BA93-A295E9BA3A0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4595E44-C528-45BD-A230-CCD7802D2E6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AA953B-088A-435D-93C7-C4EBA0C622D3}"/>
              </a:ext>
            </a:extLst>
          </p:cNvPr>
          <p:cNvSpPr>
            <a:spLocks noGrp="1"/>
          </p:cNvSpPr>
          <p:nvPr>
            <p:ph type="dt" sz="half" idx="10"/>
          </p:nvPr>
        </p:nvSpPr>
        <p:spPr/>
        <p:txBody>
          <a:bodyPr/>
          <a:lstStyle/>
          <a:p>
            <a:fld id="{E0045C6A-F4D4-488C-82A8-F5EB9C301BF7}" type="datetimeFigureOut">
              <a:rPr lang="en-US" smtClean="0"/>
              <a:t>1/7/20</a:t>
            </a:fld>
            <a:endParaRPr lang="en-US"/>
          </a:p>
        </p:txBody>
      </p:sp>
      <p:sp>
        <p:nvSpPr>
          <p:cNvPr id="5" name="Footer Placeholder 4">
            <a:extLst>
              <a:ext uri="{FF2B5EF4-FFF2-40B4-BE49-F238E27FC236}">
                <a16:creationId xmlns:a16="http://schemas.microsoft.com/office/drawing/2014/main" id="{74FFBC58-0BC6-4CEE-87C4-9DA7DDDD9D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9C8788-4862-4AE8-BE9B-B8507D377F4B}"/>
              </a:ext>
            </a:extLst>
          </p:cNvPr>
          <p:cNvSpPr>
            <a:spLocks noGrp="1"/>
          </p:cNvSpPr>
          <p:nvPr>
            <p:ph type="sldNum" sz="quarter" idx="12"/>
          </p:nvPr>
        </p:nvSpPr>
        <p:spPr/>
        <p:txBody>
          <a:bodyPr/>
          <a:lstStyle/>
          <a:p>
            <a:fld id="{FAFCC68D-2D50-4634-A8B8-F91ADA0F7148}" type="slidenum">
              <a:rPr lang="en-US" smtClean="0"/>
              <a:t>‹#›</a:t>
            </a:fld>
            <a:endParaRPr lang="en-US"/>
          </a:p>
        </p:txBody>
      </p:sp>
    </p:spTree>
    <p:extLst>
      <p:ext uri="{BB962C8B-B14F-4D97-AF65-F5344CB8AC3E}">
        <p14:creationId xmlns:p14="http://schemas.microsoft.com/office/powerpoint/2010/main" val="32291864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B2907-6F3B-47D7-8E0E-8A0BC5EA6F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CD9341C-DAC9-40D0-8578-EBDEA2A9B0A4}"/>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72CD89C-CE76-49E9-A4B4-8D7F1BECC86A}"/>
              </a:ext>
            </a:extLst>
          </p:cNvPr>
          <p:cNvSpPr>
            <a:spLocks noGrp="1"/>
          </p:cNvSpPr>
          <p:nvPr>
            <p:ph type="dt" sz="half" idx="10"/>
          </p:nvPr>
        </p:nvSpPr>
        <p:spPr/>
        <p:txBody>
          <a:bodyPr/>
          <a:lstStyle/>
          <a:p>
            <a:fld id="{E0045C6A-F4D4-488C-82A8-F5EB9C301BF7}" type="datetimeFigureOut">
              <a:rPr lang="en-US" smtClean="0"/>
              <a:t>1/7/20</a:t>
            </a:fld>
            <a:endParaRPr lang="en-US"/>
          </a:p>
        </p:txBody>
      </p:sp>
      <p:sp>
        <p:nvSpPr>
          <p:cNvPr id="5" name="Footer Placeholder 4">
            <a:extLst>
              <a:ext uri="{FF2B5EF4-FFF2-40B4-BE49-F238E27FC236}">
                <a16:creationId xmlns:a16="http://schemas.microsoft.com/office/drawing/2014/main" id="{5C0CA634-CB78-4B03-81DA-FB3009992E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BBEF8D-D176-4E99-9897-21448DE569B3}"/>
              </a:ext>
            </a:extLst>
          </p:cNvPr>
          <p:cNvSpPr>
            <a:spLocks noGrp="1"/>
          </p:cNvSpPr>
          <p:nvPr>
            <p:ph type="sldNum" sz="quarter" idx="12"/>
          </p:nvPr>
        </p:nvSpPr>
        <p:spPr/>
        <p:txBody>
          <a:bodyPr/>
          <a:lstStyle/>
          <a:p>
            <a:fld id="{FAFCC68D-2D50-4634-A8B8-F91ADA0F7148}" type="slidenum">
              <a:rPr lang="en-US" smtClean="0"/>
              <a:t>‹#›</a:t>
            </a:fld>
            <a:endParaRPr lang="en-US"/>
          </a:p>
        </p:txBody>
      </p:sp>
    </p:spTree>
    <p:extLst>
      <p:ext uri="{BB962C8B-B14F-4D97-AF65-F5344CB8AC3E}">
        <p14:creationId xmlns:p14="http://schemas.microsoft.com/office/powerpoint/2010/main" val="4263874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2A8A5-9996-482C-89B1-DA0CE590DB1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D9E8D00-F5E8-4FFD-A57E-5B107462303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5788A7F-CAE8-4EA7-8F28-A4329BD9859E}"/>
              </a:ext>
            </a:extLst>
          </p:cNvPr>
          <p:cNvSpPr>
            <a:spLocks noGrp="1"/>
          </p:cNvSpPr>
          <p:nvPr>
            <p:ph type="dt" sz="half" idx="10"/>
          </p:nvPr>
        </p:nvSpPr>
        <p:spPr/>
        <p:txBody>
          <a:bodyPr/>
          <a:lstStyle/>
          <a:p>
            <a:fld id="{E0045C6A-F4D4-488C-82A8-F5EB9C301BF7}" type="datetimeFigureOut">
              <a:rPr lang="en-US" smtClean="0"/>
              <a:t>1/7/20</a:t>
            </a:fld>
            <a:endParaRPr lang="en-US"/>
          </a:p>
        </p:txBody>
      </p:sp>
      <p:sp>
        <p:nvSpPr>
          <p:cNvPr id="5" name="Footer Placeholder 4">
            <a:extLst>
              <a:ext uri="{FF2B5EF4-FFF2-40B4-BE49-F238E27FC236}">
                <a16:creationId xmlns:a16="http://schemas.microsoft.com/office/drawing/2014/main" id="{65AA883C-2457-42FA-8CC1-5AE87C619F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730A60-A726-4379-9051-A177F2A20E06}"/>
              </a:ext>
            </a:extLst>
          </p:cNvPr>
          <p:cNvSpPr>
            <a:spLocks noGrp="1"/>
          </p:cNvSpPr>
          <p:nvPr>
            <p:ph type="sldNum" sz="quarter" idx="12"/>
          </p:nvPr>
        </p:nvSpPr>
        <p:spPr/>
        <p:txBody>
          <a:bodyPr/>
          <a:lstStyle/>
          <a:p>
            <a:fld id="{FAFCC68D-2D50-4634-A8B8-F91ADA0F7148}" type="slidenum">
              <a:rPr lang="en-US" smtClean="0"/>
              <a:t>‹#›</a:t>
            </a:fld>
            <a:endParaRPr lang="en-US"/>
          </a:p>
        </p:txBody>
      </p:sp>
    </p:spTree>
    <p:extLst>
      <p:ext uri="{BB962C8B-B14F-4D97-AF65-F5344CB8AC3E}">
        <p14:creationId xmlns:p14="http://schemas.microsoft.com/office/powerpoint/2010/main" val="5047172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969B4-77A1-469B-9BA7-ED5CDEDEFD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2A412D5-8FC5-4CC9-86E2-1B0EF4AD218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D5F8CE8-D15E-4F0E-9FB0-FBD982D3FF8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08907C0-826D-4A00-815B-C2BEE0D0B153}"/>
              </a:ext>
            </a:extLst>
          </p:cNvPr>
          <p:cNvSpPr>
            <a:spLocks noGrp="1"/>
          </p:cNvSpPr>
          <p:nvPr>
            <p:ph type="dt" sz="half" idx="10"/>
          </p:nvPr>
        </p:nvSpPr>
        <p:spPr/>
        <p:txBody>
          <a:bodyPr/>
          <a:lstStyle/>
          <a:p>
            <a:fld id="{E0045C6A-F4D4-488C-82A8-F5EB9C301BF7}" type="datetimeFigureOut">
              <a:rPr lang="en-US" smtClean="0"/>
              <a:t>1/7/20</a:t>
            </a:fld>
            <a:endParaRPr lang="en-US"/>
          </a:p>
        </p:txBody>
      </p:sp>
      <p:sp>
        <p:nvSpPr>
          <p:cNvPr id="6" name="Footer Placeholder 5">
            <a:extLst>
              <a:ext uri="{FF2B5EF4-FFF2-40B4-BE49-F238E27FC236}">
                <a16:creationId xmlns:a16="http://schemas.microsoft.com/office/drawing/2014/main" id="{3F242F49-05E0-4A5E-9886-485243E737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08D61C-300E-4DFA-8F28-69F6ECDEC70F}"/>
              </a:ext>
            </a:extLst>
          </p:cNvPr>
          <p:cNvSpPr>
            <a:spLocks noGrp="1"/>
          </p:cNvSpPr>
          <p:nvPr>
            <p:ph type="sldNum" sz="quarter" idx="12"/>
          </p:nvPr>
        </p:nvSpPr>
        <p:spPr/>
        <p:txBody>
          <a:bodyPr/>
          <a:lstStyle/>
          <a:p>
            <a:fld id="{FAFCC68D-2D50-4634-A8B8-F91ADA0F7148}" type="slidenum">
              <a:rPr lang="en-US" smtClean="0"/>
              <a:t>‹#›</a:t>
            </a:fld>
            <a:endParaRPr lang="en-US"/>
          </a:p>
        </p:txBody>
      </p:sp>
    </p:spTree>
    <p:extLst>
      <p:ext uri="{BB962C8B-B14F-4D97-AF65-F5344CB8AC3E}">
        <p14:creationId xmlns:p14="http://schemas.microsoft.com/office/powerpoint/2010/main" val="15264103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035D0-69E3-4B4B-B42F-EA15D305AD3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7E7234-52AC-4F09-8A88-2C1D1536F29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79F0E9E-2DAD-4F53-9EF9-5A4154A0683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F429D7A-8671-4ED5-8241-2BE1B3C1C80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2894622-F313-4520-AA8D-1BBCAD97AE8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862B473-ABF3-4170-88C1-00B059484ECB}"/>
              </a:ext>
            </a:extLst>
          </p:cNvPr>
          <p:cNvSpPr>
            <a:spLocks noGrp="1"/>
          </p:cNvSpPr>
          <p:nvPr>
            <p:ph type="dt" sz="half" idx="10"/>
          </p:nvPr>
        </p:nvSpPr>
        <p:spPr/>
        <p:txBody>
          <a:bodyPr/>
          <a:lstStyle/>
          <a:p>
            <a:fld id="{E0045C6A-F4D4-488C-82A8-F5EB9C301BF7}" type="datetimeFigureOut">
              <a:rPr lang="en-US" smtClean="0"/>
              <a:t>1/7/20</a:t>
            </a:fld>
            <a:endParaRPr lang="en-US"/>
          </a:p>
        </p:txBody>
      </p:sp>
      <p:sp>
        <p:nvSpPr>
          <p:cNvPr id="8" name="Footer Placeholder 7">
            <a:extLst>
              <a:ext uri="{FF2B5EF4-FFF2-40B4-BE49-F238E27FC236}">
                <a16:creationId xmlns:a16="http://schemas.microsoft.com/office/drawing/2014/main" id="{0895678D-6F2E-402E-8AB3-F1257F5561E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ED973CD-9487-486A-825C-544A96A82698}"/>
              </a:ext>
            </a:extLst>
          </p:cNvPr>
          <p:cNvSpPr>
            <a:spLocks noGrp="1"/>
          </p:cNvSpPr>
          <p:nvPr>
            <p:ph type="sldNum" sz="quarter" idx="12"/>
          </p:nvPr>
        </p:nvSpPr>
        <p:spPr/>
        <p:txBody>
          <a:bodyPr/>
          <a:lstStyle/>
          <a:p>
            <a:fld id="{FAFCC68D-2D50-4634-A8B8-F91ADA0F7148}" type="slidenum">
              <a:rPr lang="en-US" smtClean="0"/>
              <a:t>‹#›</a:t>
            </a:fld>
            <a:endParaRPr lang="en-US"/>
          </a:p>
        </p:txBody>
      </p:sp>
    </p:spTree>
    <p:extLst>
      <p:ext uri="{BB962C8B-B14F-4D97-AF65-F5344CB8AC3E}">
        <p14:creationId xmlns:p14="http://schemas.microsoft.com/office/powerpoint/2010/main" val="4476176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EC63F-D37A-414F-A1E1-B2D1E35563EE}"/>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7AAFE71B-AC14-4A45-B8CF-CE676F9CFF2D}"/>
              </a:ext>
            </a:extLst>
          </p:cNvPr>
          <p:cNvSpPr>
            <a:spLocks noGrp="1"/>
          </p:cNvSpPr>
          <p:nvPr>
            <p:ph type="dt" sz="half" idx="10"/>
          </p:nvPr>
        </p:nvSpPr>
        <p:spPr/>
        <p:txBody>
          <a:bodyPr/>
          <a:lstStyle/>
          <a:p>
            <a:fld id="{E0045C6A-F4D4-488C-82A8-F5EB9C301BF7}" type="datetimeFigureOut">
              <a:rPr lang="en-US" smtClean="0"/>
              <a:t>1/7/20</a:t>
            </a:fld>
            <a:endParaRPr lang="en-US"/>
          </a:p>
        </p:txBody>
      </p:sp>
      <p:sp>
        <p:nvSpPr>
          <p:cNvPr id="4" name="Footer Placeholder 3">
            <a:extLst>
              <a:ext uri="{FF2B5EF4-FFF2-40B4-BE49-F238E27FC236}">
                <a16:creationId xmlns:a16="http://schemas.microsoft.com/office/drawing/2014/main" id="{69575D26-D2D0-4B3C-8986-B8A3185DA1A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4583733-D3C1-4B3E-8F56-47835A3220CA}"/>
              </a:ext>
            </a:extLst>
          </p:cNvPr>
          <p:cNvSpPr>
            <a:spLocks noGrp="1"/>
          </p:cNvSpPr>
          <p:nvPr>
            <p:ph type="sldNum" sz="quarter" idx="12"/>
          </p:nvPr>
        </p:nvSpPr>
        <p:spPr/>
        <p:txBody>
          <a:bodyPr/>
          <a:lstStyle/>
          <a:p>
            <a:fld id="{FAFCC68D-2D50-4634-A8B8-F91ADA0F7148}" type="slidenum">
              <a:rPr lang="en-US" smtClean="0"/>
              <a:t>‹#›</a:t>
            </a:fld>
            <a:endParaRPr lang="en-US"/>
          </a:p>
        </p:txBody>
      </p:sp>
    </p:spTree>
    <p:extLst>
      <p:ext uri="{BB962C8B-B14F-4D97-AF65-F5344CB8AC3E}">
        <p14:creationId xmlns:p14="http://schemas.microsoft.com/office/powerpoint/2010/main" val="28884690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A2886A-6C1D-4B06-AD20-A0AA9769BAB3}"/>
              </a:ext>
            </a:extLst>
          </p:cNvPr>
          <p:cNvSpPr>
            <a:spLocks noGrp="1"/>
          </p:cNvSpPr>
          <p:nvPr>
            <p:ph type="dt" sz="half" idx="10"/>
          </p:nvPr>
        </p:nvSpPr>
        <p:spPr/>
        <p:txBody>
          <a:bodyPr/>
          <a:lstStyle/>
          <a:p>
            <a:fld id="{E0045C6A-F4D4-488C-82A8-F5EB9C301BF7}" type="datetimeFigureOut">
              <a:rPr lang="en-US" smtClean="0"/>
              <a:t>1/7/20</a:t>
            </a:fld>
            <a:endParaRPr lang="en-US"/>
          </a:p>
        </p:txBody>
      </p:sp>
      <p:sp>
        <p:nvSpPr>
          <p:cNvPr id="3" name="Footer Placeholder 2">
            <a:extLst>
              <a:ext uri="{FF2B5EF4-FFF2-40B4-BE49-F238E27FC236}">
                <a16:creationId xmlns:a16="http://schemas.microsoft.com/office/drawing/2014/main" id="{326D560C-D360-450E-A201-AB523A398DB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D2E377D-9349-4FD6-A2AA-91904BE7E015}"/>
              </a:ext>
            </a:extLst>
          </p:cNvPr>
          <p:cNvSpPr>
            <a:spLocks noGrp="1"/>
          </p:cNvSpPr>
          <p:nvPr>
            <p:ph type="sldNum" sz="quarter" idx="12"/>
          </p:nvPr>
        </p:nvSpPr>
        <p:spPr/>
        <p:txBody>
          <a:bodyPr/>
          <a:lstStyle/>
          <a:p>
            <a:fld id="{FAFCC68D-2D50-4634-A8B8-F91ADA0F7148}" type="slidenum">
              <a:rPr lang="en-US" smtClean="0"/>
              <a:t>‹#›</a:t>
            </a:fld>
            <a:endParaRPr lang="en-US"/>
          </a:p>
        </p:txBody>
      </p:sp>
    </p:spTree>
    <p:extLst>
      <p:ext uri="{BB962C8B-B14F-4D97-AF65-F5344CB8AC3E}">
        <p14:creationId xmlns:p14="http://schemas.microsoft.com/office/powerpoint/2010/main" val="11832377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D0BDEE-FE2D-427E-9FC4-7ADB3B3138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6779753-5AFB-48EC-A9BA-DB51281692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C581DF0-D1A9-46A3-A907-7873A80522C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C8249EA-FC6E-4F51-A1B1-EF3DA77E04B6}"/>
              </a:ext>
            </a:extLst>
          </p:cNvPr>
          <p:cNvSpPr>
            <a:spLocks noGrp="1"/>
          </p:cNvSpPr>
          <p:nvPr>
            <p:ph type="dt" sz="half" idx="10"/>
          </p:nvPr>
        </p:nvSpPr>
        <p:spPr/>
        <p:txBody>
          <a:bodyPr/>
          <a:lstStyle/>
          <a:p>
            <a:fld id="{E0045C6A-F4D4-488C-82A8-F5EB9C301BF7}" type="datetimeFigureOut">
              <a:rPr lang="en-US" smtClean="0"/>
              <a:t>1/7/20</a:t>
            </a:fld>
            <a:endParaRPr lang="en-US"/>
          </a:p>
        </p:txBody>
      </p:sp>
      <p:sp>
        <p:nvSpPr>
          <p:cNvPr id="6" name="Footer Placeholder 5">
            <a:extLst>
              <a:ext uri="{FF2B5EF4-FFF2-40B4-BE49-F238E27FC236}">
                <a16:creationId xmlns:a16="http://schemas.microsoft.com/office/drawing/2014/main" id="{9335932A-D79A-4DE0-BFF3-F3A9A1076C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7F1D44-B615-4C80-9162-0CC38A1A0B12}"/>
              </a:ext>
            </a:extLst>
          </p:cNvPr>
          <p:cNvSpPr>
            <a:spLocks noGrp="1"/>
          </p:cNvSpPr>
          <p:nvPr>
            <p:ph type="sldNum" sz="quarter" idx="12"/>
          </p:nvPr>
        </p:nvSpPr>
        <p:spPr/>
        <p:txBody>
          <a:bodyPr/>
          <a:lstStyle/>
          <a:p>
            <a:fld id="{FAFCC68D-2D50-4634-A8B8-F91ADA0F7148}" type="slidenum">
              <a:rPr lang="en-US" smtClean="0"/>
              <a:t>‹#›</a:t>
            </a:fld>
            <a:endParaRPr lang="en-US"/>
          </a:p>
        </p:txBody>
      </p:sp>
    </p:spTree>
    <p:extLst>
      <p:ext uri="{BB962C8B-B14F-4D97-AF65-F5344CB8AC3E}">
        <p14:creationId xmlns:p14="http://schemas.microsoft.com/office/powerpoint/2010/main" val="4048578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875C1-9F3E-4776-963D-6BEAF93268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026D852-AD7E-4565-837E-476B78C191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06E355B-59E9-442A-8C72-F7EA04AF92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CE3DADB-35A4-4166-983F-D0EAE3388E4D}"/>
              </a:ext>
            </a:extLst>
          </p:cNvPr>
          <p:cNvSpPr>
            <a:spLocks noGrp="1"/>
          </p:cNvSpPr>
          <p:nvPr>
            <p:ph type="dt" sz="half" idx="10"/>
          </p:nvPr>
        </p:nvSpPr>
        <p:spPr/>
        <p:txBody>
          <a:bodyPr/>
          <a:lstStyle/>
          <a:p>
            <a:fld id="{E0045C6A-F4D4-488C-82A8-F5EB9C301BF7}" type="datetimeFigureOut">
              <a:rPr lang="en-US" smtClean="0"/>
              <a:t>1/7/20</a:t>
            </a:fld>
            <a:endParaRPr lang="en-US"/>
          </a:p>
        </p:txBody>
      </p:sp>
      <p:sp>
        <p:nvSpPr>
          <p:cNvPr id="6" name="Footer Placeholder 5">
            <a:extLst>
              <a:ext uri="{FF2B5EF4-FFF2-40B4-BE49-F238E27FC236}">
                <a16:creationId xmlns:a16="http://schemas.microsoft.com/office/drawing/2014/main" id="{5F44159B-0645-4B6E-B76F-F3197ABC95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ACAC6C-224D-4837-A3BB-4680B622BBD7}"/>
              </a:ext>
            </a:extLst>
          </p:cNvPr>
          <p:cNvSpPr>
            <a:spLocks noGrp="1"/>
          </p:cNvSpPr>
          <p:nvPr>
            <p:ph type="sldNum" sz="quarter" idx="12"/>
          </p:nvPr>
        </p:nvSpPr>
        <p:spPr/>
        <p:txBody>
          <a:bodyPr/>
          <a:lstStyle/>
          <a:p>
            <a:fld id="{FAFCC68D-2D50-4634-A8B8-F91ADA0F7148}" type="slidenum">
              <a:rPr lang="en-US" smtClean="0"/>
              <a:t>‹#›</a:t>
            </a:fld>
            <a:endParaRPr lang="en-US"/>
          </a:p>
        </p:txBody>
      </p:sp>
    </p:spTree>
    <p:extLst>
      <p:ext uri="{BB962C8B-B14F-4D97-AF65-F5344CB8AC3E}">
        <p14:creationId xmlns:p14="http://schemas.microsoft.com/office/powerpoint/2010/main" val="28160803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850B5E8-B77A-4BC7-94FA-C221C936D8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3FD14EC-7ACF-482F-98EA-53657C2B51E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FDFABB6-5D97-42F3-9EC9-49481C66D79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E0045C6A-F4D4-488C-82A8-F5EB9C301BF7}" type="datetimeFigureOut">
              <a:rPr lang="en-US" smtClean="0"/>
              <a:pPr/>
              <a:t>1/7/20</a:t>
            </a:fld>
            <a:endParaRPr lang="en-US" dirty="0"/>
          </a:p>
        </p:txBody>
      </p:sp>
      <p:sp>
        <p:nvSpPr>
          <p:cNvPr id="5" name="Footer Placeholder 4">
            <a:extLst>
              <a:ext uri="{FF2B5EF4-FFF2-40B4-BE49-F238E27FC236}">
                <a16:creationId xmlns:a16="http://schemas.microsoft.com/office/drawing/2014/main" id="{97FEE479-40F1-42A1-B976-B0FED6EB799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B91FE119-C87F-494A-8089-8D3E6D835E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FAFCC68D-2D50-4634-A8B8-F91ADA0F7148}" type="slidenum">
              <a:rPr lang="en-US" smtClean="0"/>
              <a:pPr/>
              <a:t>‹#›</a:t>
            </a:fld>
            <a:endParaRPr lang="en-US" dirty="0"/>
          </a:p>
        </p:txBody>
      </p:sp>
    </p:spTree>
    <p:extLst>
      <p:ext uri="{BB962C8B-B14F-4D97-AF65-F5344CB8AC3E}">
        <p14:creationId xmlns:p14="http://schemas.microsoft.com/office/powerpoint/2010/main" val="23596617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join.slack.com/t/cmm262-2020/shared_invite/enQtODg5NjM5MjEwNTYwLTFlOWI1ZDc2M2E3YjQ2NjJjZTU1OTM5YTk3N2ZhNmZkZDlkMTdlYjNmNzBmY2ZmZjI2OTU5MzNmYzE5NWJmNjc"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mailto:ckmah@eng.ucsd.edu" TargetMode="External"/><Relationship Id="rId5" Type="http://schemas.openxmlformats.org/officeDocument/2006/relationships/hyperlink" Target="mailto:mragsac@eng.ucsd.edu" TargetMode="External"/><Relationship Id="rId4" Type="http://schemas.openxmlformats.org/officeDocument/2006/relationships/hyperlink" Target="mailto:dnachman@eng.ucsd.edu"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 Id="rId5" Type="http://schemas.openxmlformats.org/officeDocument/2006/relationships/image" Target="../media/image4.tiff"/><Relationship Id="rId4" Type="http://schemas.openxmlformats.org/officeDocument/2006/relationships/image" Target="../media/image3.tiff"/></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biom262/cmm262-2020"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7DB49-5C79-44B2-B321-7FF73D6598B6}"/>
              </a:ext>
            </a:extLst>
          </p:cNvPr>
          <p:cNvSpPr>
            <a:spLocks noGrp="1"/>
          </p:cNvSpPr>
          <p:nvPr>
            <p:ph type="ctrTitle"/>
          </p:nvPr>
        </p:nvSpPr>
        <p:spPr/>
        <p:txBody>
          <a:bodyPr/>
          <a:lstStyle/>
          <a:p>
            <a:r>
              <a:rPr lang="en-US" dirty="0"/>
              <a:t>CMM 262</a:t>
            </a:r>
          </a:p>
        </p:txBody>
      </p:sp>
      <p:sp>
        <p:nvSpPr>
          <p:cNvPr id="3" name="Subtitle 2">
            <a:extLst>
              <a:ext uri="{FF2B5EF4-FFF2-40B4-BE49-F238E27FC236}">
                <a16:creationId xmlns:a16="http://schemas.microsoft.com/office/drawing/2014/main" id="{67769AC2-7730-4E4A-9ECE-00C3178CAF0B}"/>
              </a:ext>
            </a:extLst>
          </p:cNvPr>
          <p:cNvSpPr>
            <a:spLocks noGrp="1"/>
          </p:cNvSpPr>
          <p:nvPr>
            <p:ph type="subTitle" idx="1"/>
          </p:nvPr>
        </p:nvSpPr>
        <p:spPr/>
        <p:txBody>
          <a:bodyPr/>
          <a:lstStyle/>
          <a:p>
            <a:r>
              <a:rPr lang="en-US" dirty="0"/>
              <a:t>Quantitative Genetics / Genomics</a:t>
            </a:r>
          </a:p>
        </p:txBody>
      </p:sp>
    </p:spTree>
    <p:extLst>
      <p:ext uri="{BB962C8B-B14F-4D97-AF65-F5344CB8AC3E}">
        <p14:creationId xmlns:p14="http://schemas.microsoft.com/office/powerpoint/2010/main" val="34844580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C1A85-8C64-1A4A-B51C-E966C0EB29C7}"/>
              </a:ext>
            </a:extLst>
          </p:cNvPr>
          <p:cNvSpPr>
            <a:spLocks noGrp="1"/>
          </p:cNvSpPr>
          <p:nvPr>
            <p:ph type="title"/>
          </p:nvPr>
        </p:nvSpPr>
        <p:spPr/>
        <p:txBody>
          <a:bodyPr/>
          <a:lstStyle/>
          <a:p>
            <a:r>
              <a:rPr lang="en-US" dirty="0"/>
              <a:t>Extra credit – GitHub contributions</a:t>
            </a:r>
          </a:p>
        </p:txBody>
      </p:sp>
      <p:sp>
        <p:nvSpPr>
          <p:cNvPr id="3" name="Content Placeholder 2">
            <a:extLst>
              <a:ext uri="{FF2B5EF4-FFF2-40B4-BE49-F238E27FC236}">
                <a16:creationId xmlns:a16="http://schemas.microsoft.com/office/drawing/2014/main" id="{44ACE19E-C804-934F-B25A-443F6E6224FC}"/>
              </a:ext>
            </a:extLst>
          </p:cNvPr>
          <p:cNvSpPr>
            <a:spLocks noGrp="1"/>
          </p:cNvSpPr>
          <p:nvPr>
            <p:ph idx="1"/>
          </p:nvPr>
        </p:nvSpPr>
        <p:spPr/>
        <p:txBody>
          <a:bodyPr>
            <a:normAutofit/>
          </a:bodyPr>
          <a:lstStyle/>
          <a:p>
            <a:r>
              <a:rPr lang="en-US" sz="3200" dirty="0" err="1"/>
              <a:t>Github</a:t>
            </a:r>
            <a:r>
              <a:rPr lang="en-US" sz="3200" dirty="0"/>
              <a:t>:</a:t>
            </a:r>
          </a:p>
          <a:p>
            <a:pPr lvl="1"/>
            <a:r>
              <a:rPr lang="en-US" sz="2800" dirty="0"/>
              <a:t>Contribute to the course materials for potential extra credit points!</a:t>
            </a:r>
          </a:p>
          <a:p>
            <a:pPr lvl="2"/>
            <a:r>
              <a:rPr lang="en-US" sz="2400" dirty="0"/>
              <a:t>Pro #1: Learn how to use GitHub</a:t>
            </a:r>
          </a:p>
          <a:p>
            <a:pPr lvl="2"/>
            <a:r>
              <a:rPr lang="en-US" sz="2400" dirty="0"/>
              <a:t>Pro #2: Extra grade boost!</a:t>
            </a:r>
          </a:p>
          <a:p>
            <a:endParaRPr lang="en-US" sz="3200" dirty="0"/>
          </a:p>
          <a:p>
            <a:r>
              <a:rPr lang="en-US" sz="3200" dirty="0"/>
              <a:t>Surveys:</a:t>
            </a:r>
          </a:p>
          <a:p>
            <a:pPr lvl="1"/>
            <a:r>
              <a:rPr lang="en-US" sz="2800" dirty="0"/>
              <a:t>Submit survey responses for 8/10 modules and receive +3% overall course grade</a:t>
            </a:r>
          </a:p>
        </p:txBody>
      </p:sp>
    </p:spTree>
    <p:extLst>
      <p:ext uri="{BB962C8B-B14F-4D97-AF65-F5344CB8AC3E}">
        <p14:creationId xmlns:p14="http://schemas.microsoft.com/office/powerpoint/2010/main" val="39961010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B0CD4-F7E8-4030-BEDC-954FAAD106C3}"/>
              </a:ext>
            </a:extLst>
          </p:cNvPr>
          <p:cNvSpPr>
            <a:spLocks noGrp="1"/>
          </p:cNvSpPr>
          <p:nvPr>
            <p:ph type="title"/>
          </p:nvPr>
        </p:nvSpPr>
        <p:spPr/>
        <p:txBody>
          <a:bodyPr/>
          <a:lstStyle/>
          <a:p>
            <a:r>
              <a:rPr lang="en-US" dirty="0"/>
              <a:t>Office hours	</a:t>
            </a:r>
          </a:p>
        </p:txBody>
      </p:sp>
      <p:sp>
        <p:nvSpPr>
          <p:cNvPr id="3" name="Content Placeholder 2">
            <a:extLst>
              <a:ext uri="{FF2B5EF4-FFF2-40B4-BE49-F238E27FC236}">
                <a16:creationId xmlns:a16="http://schemas.microsoft.com/office/drawing/2014/main" id="{5ED123CB-6358-4929-9756-37AE86EDC4BF}"/>
              </a:ext>
            </a:extLst>
          </p:cNvPr>
          <p:cNvSpPr>
            <a:spLocks noGrp="1"/>
          </p:cNvSpPr>
          <p:nvPr>
            <p:ph idx="1"/>
          </p:nvPr>
        </p:nvSpPr>
        <p:spPr/>
        <p:txBody>
          <a:bodyPr/>
          <a:lstStyle/>
          <a:p>
            <a:r>
              <a:rPr lang="en-US" dirty="0"/>
              <a:t>Tuesday after class</a:t>
            </a:r>
          </a:p>
          <a:p>
            <a:endParaRPr lang="en-US" dirty="0"/>
          </a:p>
          <a:p>
            <a:r>
              <a:rPr lang="en-US" dirty="0"/>
              <a:t>If you have questions, email Dana, Michelle or Clarence</a:t>
            </a:r>
          </a:p>
        </p:txBody>
      </p:sp>
    </p:spTree>
    <p:extLst>
      <p:ext uri="{BB962C8B-B14F-4D97-AF65-F5344CB8AC3E}">
        <p14:creationId xmlns:p14="http://schemas.microsoft.com/office/powerpoint/2010/main" val="4760519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F108F-FA7D-4B51-BC35-44B146C73B33}"/>
              </a:ext>
            </a:extLst>
          </p:cNvPr>
          <p:cNvSpPr>
            <a:spLocks noGrp="1"/>
          </p:cNvSpPr>
          <p:nvPr>
            <p:ph type="title"/>
          </p:nvPr>
        </p:nvSpPr>
        <p:spPr/>
        <p:txBody>
          <a:bodyPr/>
          <a:lstStyle/>
          <a:p>
            <a:r>
              <a:rPr lang="en-US" dirty="0"/>
              <a:t>Class Communication</a:t>
            </a:r>
          </a:p>
        </p:txBody>
      </p:sp>
      <p:sp>
        <p:nvSpPr>
          <p:cNvPr id="3" name="Content Placeholder 2">
            <a:extLst>
              <a:ext uri="{FF2B5EF4-FFF2-40B4-BE49-F238E27FC236}">
                <a16:creationId xmlns:a16="http://schemas.microsoft.com/office/drawing/2014/main" id="{418CFE58-4062-4D3B-A62A-8130F3154DD8}"/>
              </a:ext>
            </a:extLst>
          </p:cNvPr>
          <p:cNvSpPr>
            <a:spLocks noGrp="1"/>
          </p:cNvSpPr>
          <p:nvPr>
            <p:ph idx="1"/>
          </p:nvPr>
        </p:nvSpPr>
        <p:spPr/>
        <p:txBody>
          <a:bodyPr>
            <a:normAutofit lnSpcReduction="10000"/>
          </a:bodyPr>
          <a:lstStyle/>
          <a:p>
            <a:r>
              <a:rPr lang="en-US" dirty="0"/>
              <a:t>Announcements via list serve</a:t>
            </a:r>
          </a:p>
          <a:p>
            <a:pPr lvl="1"/>
            <a:r>
              <a:rPr lang="en-US" dirty="0"/>
              <a:t>Let us know if you didn’t get the emails!</a:t>
            </a:r>
          </a:p>
          <a:p>
            <a:pPr lvl="1"/>
            <a:endParaRPr lang="en-US" dirty="0"/>
          </a:p>
          <a:p>
            <a:r>
              <a:rPr lang="en-US" dirty="0">
                <a:hlinkClick r:id="rId3"/>
              </a:rPr>
              <a:t>Slack channel </a:t>
            </a:r>
            <a:r>
              <a:rPr lang="en-US" dirty="0"/>
              <a:t>for HW discussion</a:t>
            </a:r>
          </a:p>
          <a:p>
            <a:pPr lvl="1"/>
            <a:endParaRPr lang="en-US" dirty="0"/>
          </a:p>
          <a:p>
            <a:r>
              <a:rPr lang="en-US" dirty="0"/>
              <a:t>Questions go to Dana, Clarence and Michelle </a:t>
            </a:r>
          </a:p>
          <a:p>
            <a:pPr lvl="1"/>
            <a:r>
              <a:rPr lang="en-US" dirty="0">
                <a:hlinkClick r:id="rId4"/>
              </a:rPr>
              <a:t>dnachman@eng.ucsd.edu</a:t>
            </a:r>
            <a:endParaRPr lang="en-US" dirty="0"/>
          </a:p>
          <a:p>
            <a:pPr lvl="1"/>
            <a:r>
              <a:rPr lang="en-US" dirty="0">
                <a:hlinkClick r:id="rId5"/>
              </a:rPr>
              <a:t>mragsac@eng.ucsd.edu</a:t>
            </a:r>
            <a:endParaRPr lang="en-US" dirty="0"/>
          </a:p>
          <a:p>
            <a:pPr lvl="1"/>
            <a:r>
              <a:rPr lang="en-US" dirty="0">
                <a:hlinkClick r:id="rId6"/>
              </a:rPr>
              <a:t>ckmah@ucsd.edu</a:t>
            </a:r>
            <a:endParaRPr lang="en-US" dirty="0"/>
          </a:p>
          <a:p>
            <a:pPr marL="457200" lvl="1" indent="0">
              <a:buNone/>
            </a:pPr>
            <a:endParaRPr lang="en-US" dirty="0"/>
          </a:p>
          <a:p>
            <a:pPr marL="457200" lvl="1" indent="0">
              <a:buNone/>
            </a:pPr>
            <a:r>
              <a:rPr lang="en-US" dirty="0"/>
              <a:t>(Don’t email us at midnight please. It’s very distressing.) </a:t>
            </a:r>
          </a:p>
          <a:p>
            <a:pPr lvl="1"/>
            <a:endParaRPr lang="en-US" dirty="0"/>
          </a:p>
          <a:p>
            <a:pPr lvl="1"/>
            <a:endParaRPr lang="en-US" dirty="0"/>
          </a:p>
        </p:txBody>
      </p:sp>
    </p:spTree>
    <p:extLst>
      <p:ext uri="{BB962C8B-B14F-4D97-AF65-F5344CB8AC3E}">
        <p14:creationId xmlns:p14="http://schemas.microsoft.com/office/powerpoint/2010/main" val="33712434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7611B-B347-48AC-B428-181A67030888}"/>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396CCC32-1D97-4956-83BA-FF702F100FEA}"/>
              </a:ext>
            </a:extLst>
          </p:cNvPr>
          <p:cNvSpPr>
            <a:spLocks noGrp="1"/>
          </p:cNvSpPr>
          <p:nvPr>
            <p:ph idx="1"/>
          </p:nvPr>
        </p:nvSpPr>
        <p:spPr/>
        <p:txBody>
          <a:bodyPr/>
          <a:lstStyle/>
          <a:p>
            <a:r>
              <a:rPr lang="en-US" dirty="0"/>
              <a:t>Ask questions!</a:t>
            </a:r>
          </a:p>
          <a:p>
            <a:pPr lvl="1"/>
            <a:r>
              <a:rPr lang="en-US" dirty="0"/>
              <a:t>This course is for you</a:t>
            </a:r>
          </a:p>
          <a:p>
            <a:pPr lvl="1"/>
            <a:r>
              <a:rPr lang="en-US" dirty="0"/>
              <a:t>Makes it more interactive</a:t>
            </a:r>
          </a:p>
          <a:p>
            <a:pPr lvl="1"/>
            <a:r>
              <a:rPr lang="en-US" dirty="0"/>
              <a:t>Practice for asking questions in talks</a:t>
            </a:r>
          </a:p>
          <a:p>
            <a:pPr lvl="1"/>
            <a:r>
              <a:rPr lang="en-US" dirty="0"/>
              <a:t>Tells instructor if they were clear or need to expand on something</a:t>
            </a:r>
          </a:p>
        </p:txBody>
      </p:sp>
    </p:spTree>
    <p:extLst>
      <p:ext uri="{BB962C8B-B14F-4D97-AF65-F5344CB8AC3E}">
        <p14:creationId xmlns:p14="http://schemas.microsoft.com/office/powerpoint/2010/main" val="42285044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DC23E-2584-4AC7-B2CB-9EB5995C4B96}"/>
              </a:ext>
            </a:extLst>
          </p:cNvPr>
          <p:cNvSpPr>
            <a:spLocks noGrp="1"/>
          </p:cNvSpPr>
          <p:nvPr>
            <p:ph type="title"/>
          </p:nvPr>
        </p:nvSpPr>
        <p:spPr/>
        <p:txBody>
          <a:bodyPr/>
          <a:lstStyle/>
          <a:p>
            <a:r>
              <a:rPr lang="en-US" dirty="0"/>
              <a:t>Instructors</a:t>
            </a:r>
          </a:p>
        </p:txBody>
      </p:sp>
      <p:sp>
        <p:nvSpPr>
          <p:cNvPr id="3" name="Content Placeholder 2">
            <a:extLst>
              <a:ext uri="{FF2B5EF4-FFF2-40B4-BE49-F238E27FC236}">
                <a16:creationId xmlns:a16="http://schemas.microsoft.com/office/drawing/2014/main" id="{FB2CB1AC-5AF6-4167-9458-73F7AA82E35A}"/>
              </a:ext>
            </a:extLst>
          </p:cNvPr>
          <p:cNvSpPr>
            <a:spLocks noGrp="1"/>
          </p:cNvSpPr>
          <p:nvPr>
            <p:ph sz="half" idx="1"/>
          </p:nvPr>
        </p:nvSpPr>
        <p:spPr>
          <a:xfrm>
            <a:off x="734956" y="2955206"/>
            <a:ext cx="3212222" cy="1066852"/>
          </a:xfrm>
        </p:spPr>
        <p:txBody>
          <a:bodyPr>
            <a:normAutofit/>
          </a:bodyPr>
          <a:lstStyle/>
          <a:p>
            <a:pPr marL="0" indent="0" algn="ctr">
              <a:buNone/>
            </a:pPr>
            <a:r>
              <a:rPr lang="en-US" sz="2400" dirty="0"/>
              <a:t>Dr. Alon Goren</a:t>
            </a:r>
          </a:p>
        </p:txBody>
      </p:sp>
      <p:sp>
        <p:nvSpPr>
          <p:cNvPr id="4" name="Content Placeholder 3">
            <a:extLst>
              <a:ext uri="{FF2B5EF4-FFF2-40B4-BE49-F238E27FC236}">
                <a16:creationId xmlns:a16="http://schemas.microsoft.com/office/drawing/2014/main" id="{DCB88281-9D03-487D-9BDD-68768759594F}"/>
              </a:ext>
            </a:extLst>
          </p:cNvPr>
          <p:cNvSpPr>
            <a:spLocks noGrp="1"/>
          </p:cNvSpPr>
          <p:nvPr>
            <p:ph sz="half" idx="2"/>
          </p:nvPr>
        </p:nvSpPr>
        <p:spPr>
          <a:xfrm>
            <a:off x="4413689" y="2739938"/>
            <a:ext cx="3212222" cy="644306"/>
          </a:xfrm>
        </p:spPr>
        <p:txBody>
          <a:bodyPr>
            <a:noAutofit/>
          </a:bodyPr>
          <a:lstStyle/>
          <a:p>
            <a:pPr marL="0" indent="0" algn="ctr">
              <a:buNone/>
            </a:pPr>
            <a:r>
              <a:rPr lang="en-US" sz="2000" dirty="0"/>
              <a:t>Dana </a:t>
            </a:r>
          </a:p>
          <a:p>
            <a:pPr marL="0" indent="0" algn="ctr">
              <a:buNone/>
            </a:pPr>
            <a:r>
              <a:rPr lang="en-US" sz="2000" dirty="0"/>
              <a:t>Nachmanson</a:t>
            </a:r>
          </a:p>
        </p:txBody>
      </p:sp>
      <p:pic>
        <p:nvPicPr>
          <p:cNvPr id="6" name="Picture 5">
            <a:extLst>
              <a:ext uri="{FF2B5EF4-FFF2-40B4-BE49-F238E27FC236}">
                <a16:creationId xmlns:a16="http://schemas.microsoft.com/office/drawing/2014/main" id="{1362EB82-53BD-42A8-89CF-039490033DEA}"/>
              </a:ext>
            </a:extLst>
          </p:cNvPr>
          <p:cNvPicPr>
            <a:picLocks noChangeAspect="1"/>
          </p:cNvPicPr>
          <p:nvPr/>
        </p:nvPicPr>
        <p:blipFill>
          <a:blip r:embed="rId2"/>
          <a:stretch>
            <a:fillRect/>
          </a:stretch>
        </p:blipFill>
        <p:spPr>
          <a:xfrm>
            <a:off x="1296294" y="3341305"/>
            <a:ext cx="2121783" cy="2105617"/>
          </a:xfrm>
          <a:prstGeom prst="rect">
            <a:avLst/>
          </a:prstGeom>
        </p:spPr>
      </p:pic>
      <p:pic>
        <p:nvPicPr>
          <p:cNvPr id="8" name="Picture 7">
            <a:extLst>
              <a:ext uri="{FF2B5EF4-FFF2-40B4-BE49-F238E27FC236}">
                <a16:creationId xmlns:a16="http://schemas.microsoft.com/office/drawing/2014/main" id="{EDE75D8E-DD33-4B16-9FB2-E90A13653889}"/>
              </a:ext>
            </a:extLst>
          </p:cNvPr>
          <p:cNvPicPr>
            <a:picLocks noChangeAspect="1"/>
          </p:cNvPicPr>
          <p:nvPr/>
        </p:nvPicPr>
        <p:blipFill>
          <a:blip r:embed="rId3"/>
          <a:stretch>
            <a:fillRect/>
          </a:stretch>
        </p:blipFill>
        <p:spPr>
          <a:xfrm>
            <a:off x="5125749" y="3488632"/>
            <a:ext cx="1882970" cy="1958290"/>
          </a:xfrm>
          <a:prstGeom prst="rect">
            <a:avLst/>
          </a:prstGeom>
        </p:spPr>
      </p:pic>
      <p:sp>
        <p:nvSpPr>
          <p:cNvPr id="16" name="Content Placeholder 3">
            <a:extLst>
              <a:ext uri="{FF2B5EF4-FFF2-40B4-BE49-F238E27FC236}">
                <a16:creationId xmlns:a16="http://schemas.microsoft.com/office/drawing/2014/main" id="{6646F45E-6FFB-9C42-A8FE-C3CC3CA113CF}"/>
              </a:ext>
            </a:extLst>
          </p:cNvPr>
          <p:cNvSpPr txBox="1">
            <a:spLocks/>
          </p:cNvSpPr>
          <p:nvPr/>
        </p:nvSpPr>
        <p:spPr>
          <a:xfrm>
            <a:off x="7829034" y="2719495"/>
            <a:ext cx="1209031" cy="64430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dirty="0"/>
              <a:t>Michelle </a:t>
            </a:r>
          </a:p>
          <a:p>
            <a:pPr marL="0" indent="0" algn="ctr">
              <a:buFont typeface="Arial" panose="020B0604020202020204" pitchFamily="34" charset="0"/>
              <a:buNone/>
            </a:pPr>
            <a:r>
              <a:rPr lang="en-US" sz="2000" dirty="0" err="1"/>
              <a:t>Ragsac</a:t>
            </a:r>
            <a:endParaRPr lang="en-US" sz="2000" dirty="0"/>
          </a:p>
        </p:txBody>
      </p:sp>
      <p:sp>
        <p:nvSpPr>
          <p:cNvPr id="17" name="Content Placeholder 3">
            <a:extLst>
              <a:ext uri="{FF2B5EF4-FFF2-40B4-BE49-F238E27FC236}">
                <a16:creationId xmlns:a16="http://schemas.microsoft.com/office/drawing/2014/main" id="{6BB811E0-8F41-DA44-933C-482C1223A2D0}"/>
              </a:ext>
            </a:extLst>
          </p:cNvPr>
          <p:cNvSpPr txBox="1">
            <a:spLocks/>
          </p:cNvSpPr>
          <p:nvPr/>
        </p:nvSpPr>
        <p:spPr>
          <a:xfrm>
            <a:off x="9309634" y="2719495"/>
            <a:ext cx="3212222" cy="64430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dirty="0"/>
              <a:t>Clarence </a:t>
            </a:r>
          </a:p>
          <a:p>
            <a:pPr marL="0" indent="0" algn="ctr">
              <a:buFont typeface="Arial" panose="020B0604020202020204" pitchFamily="34" charset="0"/>
              <a:buNone/>
            </a:pPr>
            <a:r>
              <a:rPr lang="en-US" sz="2000" dirty="0" err="1"/>
              <a:t>Mah</a:t>
            </a:r>
            <a:endParaRPr lang="en-US" sz="2000" dirty="0"/>
          </a:p>
        </p:txBody>
      </p:sp>
      <p:sp>
        <p:nvSpPr>
          <p:cNvPr id="11" name="Content Placeholder 2">
            <a:extLst>
              <a:ext uri="{FF2B5EF4-FFF2-40B4-BE49-F238E27FC236}">
                <a16:creationId xmlns:a16="http://schemas.microsoft.com/office/drawing/2014/main" id="{48F0B139-31DA-DC4E-BF89-A9581A4E05F7}"/>
              </a:ext>
            </a:extLst>
          </p:cNvPr>
          <p:cNvSpPr txBox="1">
            <a:spLocks/>
          </p:cNvSpPr>
          <p:nvPr/>
        </p:nvSpPr>
        <p:spPr>
          <a:xfrm>
            <a:off x="6827438" y="1872717"/>
            <a:ext cx="3212222" cy="6443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b="1" dirty="0"/>
              <a:t>TAs</a:t>
            </a:r>
          </a:p>
        </p:txBody>
      </p:sp>
      <p:sp>
        <p:nvSpPr>
          <p:cNvPr id="12" name="Content Placeholder 2">
            <a:extLst>
              <a:ext uri="{FF2B5EF4-FFF2-40B4-BE49-F238E27FC236}">
                <a16:creationId xmlns:a16="http://schemas.microsoft.com/office/drawing/2014/main" id="{FFEA9CDC-BDE5-5341-ACA4-9E0DB0AB1826}"/>
              </a:ext>
            </a:extLst>
          </p:cNvPr>
          <p:cNvSpPr txBox="1">
            <a:spLocks/>
          </p:cNvSpPr>
          <p:nvPr/>
        </p:nvSpPr>
        <p:spPr>
          <a:xfrm>
            <a:off x="734956" y="1869694"/>
            <a:ext cx="3212222" cy="106685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b="1" dirty="0"/>
              <a:t>Course Director</a:t>
            </a:r>
          </a:p>
        </p:txBody>
      </p:sp>
      <p:pic>
        <p:nvPicPr>
          <p:cNvPr id="5" name="Picture 4">
            <a:extLst>
              <a:ext uri="{FF2B5EF4-FFF2-40B4-BE49-F238E27FC236}">
                <a16:creationId xmlns:a16="http://schemas.microsoft.com/office/drawing/2014/main" id="{B41C2A2A-7743-A342-83A8-FAA55F31330A}"/>
              </a:ext>
            </a:extLst>
          </p:cNvPr>
          <p:cNvPicPr>
            <a:picLocks noChangeAspect="1"/>
          </p:cNvPicPr>
          <p:nvPr/>
        </p:nvPicPr>
        <p:blipFill>
          <a:blip r:embed="rId4"/>
          <a:stretch>
            <a:fillRect/>
          </a:stretch>
        </p:blipFill>
        <p:spPr>
          <a:xfrm>
            <a:off x="9949263" y="3469083"/>
            <a:ext cx="1977839" cy="1977839"/>
          </a:xfrm>
          <a:prstGeom prst="rect">
            <a:avLst/>
          </a:prstGeom>
        </p:spPr>
      </p:pic>
      <p:pic>
        <p:nvPicPr>
          <p:cNvPr id="7" name="Picture 6">
            <a:extLst>
              <a:ext uri="{FF2B5EF4-FFF2-40B4-BE49-F238E27FC236}">
                <a16:creationId xmlns:a16="http://schemas.microsoft.com/office/drawing/2014/main" id="{A3C2D255-A075-E744-A1BF-9B20CE246A9E}"/>
              </a:ext>
            </a:extLst>
          </p:cNvPr>
          <p:cNvPicPr>
            <a:picLocks noChangeAspect="1"/>
          </p:cNvPicPr>
          <p:nvPr/>
        </p:nvPicPr>
        <p:blipFill>
          <a:blip r:embed="rId5"/>
          <a:stretch>
            <a:fillRect/>
          </a:stretch>
        </p:blipFill>
        <p:spPr>
          <a:xfrm>
            <a:off x="7544198" y="3490350"/>
            <a:ext cx="1778701" cy="1956572"/>
          </a:xfrm>
          <a:prstGeom prst="rect">
            <a:avLst/>
          </a:prstGeom>
        </p:spPr>
      </p:pic>
    </p:spTree>
    <p:extLst>
      <p:ext uri="{BB962C8B-B14F-4D97-AF65-F5344CB8AC3E}">
        <p14:creationId xmlns:p14="http://schemas.microsoft.com/office/powerpoint/2010/main" val="40340046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C631C-1CFE-46EA-A194-B5CA4FD8D234}"/>
              </a:ext>
            </a:extLst>
          </p:cNvPr>
          <p:cNvSpPr>
            <a:spLocks noGrp="1"/>
          </p:cNvSpPr>
          <p:nvPr>
            <p:ph type="title"/>
          </p:nvPr>
        </p:nvSpPr>
        <p:spPr/>
        <p:txBody>
          <a:bodyPr/>
          <a:lstStyle/>
          <a:p>
            <a:r>
              <a:rPr lang="en-US" dirty="0"/>
              <a:t>Course overview</a:t>
            </a:r>
          </a:p>
        </p:txBody>
      </p:sp>
      <p:pic>
        <p:nvPicPr>
          <p:cNvPr id="6" name="Picture 5">
            <a:extLst>
              <a:ext uri="{FF2B5EF4-FFF2-40B4-BE49-F238E27FC236}">
                <a16:creationId xmlns:a16="http://schemas.microsoft.com/office/drawing/2014/main" id="{37DF7546-33B5-2645-8380-C53E0169D292}"/>
              </a:ext>
            </a:extLst>
          </p:cNvPr>
          <p:cNvPicPr>
            <a:picLocks noChangeAspect="1"/>
          </p:cNvPicPr>
          <p:nvPr/>
        </p:nvPicPr>
        <p:blipFill>
          <a:blip r:embed="rId3"/>
          <a:stretch>
            <a:fillRect/>
          </a:stretch>
        </p:blipFill>
        <p:spPr>
          <a:xfrm>
            <a:off x="2695427" y="1429129"/>
            <a:ext cx="7351252" cy="5428871"/>
          </a:xfrm>
          <a:prstGeom prst="rect">
            <a:avLst/>
          </a:prstGeom>
        </p:spPr>
      </p:pic>
    </p:spTree>
    <p:extLst>
      <p:ext uri="{BB962C8B-B14F-4D97-AF65-F5344CB8AC3E}">
        <p14:creationId xmlns:p14="http://schemas.microsoft.com/office/powerpoint/2010/main" val="34200532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A7CC5-4B8F-4742-9FF9-1605868B8485}"/>
              </a:ext>
            </a:extLst>
          </p:cNvPr>
          <p:cNvSpPr>
            <a:spLocks noGrp="1"/>
          </p:cNvSpPr>
          <p:nvPr>
            <p:ph type="title"/>
          </p:nvPr>
        </p:nvSpPr>
        <p:spPr/>
        <p:txBody>
          <a:bodyPr/>
          <a:lstStyle/>
          <a:p>
            <a:r>
              <a:rPr lang="en-US" dirty="0"/>
              <a:t>Why to take this course</a:t>
            </a:r>
          </a:p>
        </p:txBody>
      </p:sp>
      <p:sp>
        <p:nvSpPr>
          <p:cNvPr id="3" name="Content Placeholder 2">
            <a:extLst>
              <a:ext uri="{FF2B5EF4-FFF2-40B4-BE49-F238E27FC236}">
                <a16:creationId xmlns:a16="http://schemas.microsoft.com/office/drawing/2014/main" id="{3B6FE803-7F2D-45EA-98D6-817DCC9B2C53}"/>
              </a:ext>
            </a:extLst>
          </p:cNvPr>
          <p:cNvSpPr>
            <a:spLocks noGrp="1"/>
          </p:cNvSpPr>
          <p:nvPr>
            <p:ph idx="1"/>
          </p:nvPr>
        </p:nvSpPr>
        <p:spPr/>
        <p:txBody>
          <a:bodyPr/>
          <a:lstStyle/>
          <a:p>
            <a:r>
              <a:rPr lang="en-US" dirty="0"/>
              <a:t>Important knowledge for all biology students</a:t>
            </a:r>
          </a:p>
          <a:p>
            <a:pPr lvl="1"/>
            <a:r>
              <a:rPr lang="en-US" dirty="0"/>
              <a:t>Experts from each field (great networking)</a:t>
            </a:r>
          </a:p>
          <a:p>
            <a:endParaRPr lang="en-US" dirty="0"/>
          </a:p>
          <a:p>
            <a:r>
              <a:rPr lang="en-US" dirty="0"/>
              <a:t>Will provide broad overview of:</a:t>
            </a:r>
          </a:p>
          <a:p>
            <a:pPr lvl="1"/>
            <a:r>
              <a:rPr lang="en-US" dirty="0"/>
              <a:t>Basic programming </a:t>
            </a:r>
          </a:p>
          <a:p>
            <a:pPr lvl="1"/>
            <a:r>
              <a:rPr lang="en-US" dirty="0"/>
              <a:t>Basic bioinformatics pipelines and tools</a:t>
            </a:r>
          </a:p>
          <a:p>
            <a:pPr lvl="1"/>
            <a:r>
              <a:rPr lang="en-US" dirty="0"/>
              <a:t>Biological data analysis skills from a diverse array of fields </a:t>
            </a:r>
          </a:p>
          <a:p>
            <a:endParaRPr lang="en-US" dirty="0"/>
          </a:p>
          <a:p>
            <a:pPr lvl="1"/>
            <a:endParaRPr lang="en-US" dirty="0"/>
          </a:p>
        </p:txBody>
      </p:sp>
    </p:spTree>
    <p:extLst>
      <p:ext uri="{BB962C8B-B14F-4D97-AF65-F5344CB8AC3E}">
        <p14:creationId xmlns:p14="http://schemas.microsoft.com/office/powerpoint/2010/main" val="30257052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2FBD2-1425-EB45-9EEA-68DBBB570B69}"/>
              </a:ext>
            </a:extLst>
          </p:cNvPr>
          <p:cNvSpPr>
            <a:spLocks noGrp="1"/>
          </p:cNvSpPr>
          <p:nvPr>
            <p:ph type="title"/>
          </p:nvPr>
        </p:nvSpPr>
        <p:spPr/>
        <p:txBody>
          <a:bodyPr/>
          <a:lstStyle/>
          <a:p>
            <a:r>
              <a:rPr lang="en-US" dirty="0"/>
              <a:t>Disclaimer</a:t>
            </a:r>
          </a:p>
        </p:txBody>
      </p:sp>
      <p:sp>
        <p:nvSpPr>
          <p:cNvPr id="3" name="Content Placeholder 2">
            <a:extLst>
              <a:ext uri="{FF2B5EF4-FFF2-40B4-BE49-F238E27FC236}">
                <a16:creationId xmlns:a16="http://schemas.microsoft.com/office/drawing/2014/main" id="{CD847F00-6D0A-0E4D-B14F-D902FF18D4AA}"/>
              </a:ext>
            </a:extLst>
          </p:cNvPr>
          <p:cNvSpPr>
            <a:spLocks noGrp="1"/>
          </p:cNvSpPr>
          <p:nvPr>
            <p:ph idx="1"/>
          </p:nvPr>
        </p:nvSpPr>
        <p:spPr/>
        <p:txBody>
          <a:bodyPr/>
          <a:lstStyle/>
          <a:p>
            <a:r>
              <a:rPr lang="en-US" dirty="0"/>
              <a:t>Each module could be a complete course (or years of courses)</a:t>
            </a:r>
          </a:p>
          <a:p>
            <a:pPr lvl="1"/>
            <a:r>
              <a:rPr lang="en-US" dirty="0"/>
              <a:t>Large breadth, but small depth</a:t>
            </a:r>
          </a:p>
          <a:p>
            <a:pPr lvl="1"/>
            <a:endParaRPr lang="en-US" b="1" dirty="0"/>
          </a:p>
          <a:p>
            <a:r>
              <a:rPr lang="en-US" dirty="0"/>
              <a:t>To get deeper into each topic:</a:t>
            </a:r>
          </a:p>
          <a:p>
            <a:pPr lvl="1"/>
            <a:r>
              <a:rPr lang="en-US" dirty="0"/>
              <a:t>Take another course</a:t>
            </a:r>
          </a:p>
          <a:p>
            <a:pPr lvl="1"/>
            <a:r>
              <a:rPr lang="en-US" dirty="0"/>
              <a:t>Find online tutorials</a:t>
            </a:r>
          </a:p>
          <a:p>
            <a:pPr lvl="1"/>
            <a:r>
              <a:rPr lang="en-US" dirty="0"/>
              <a:t>Pair up with a bioinformatician</a:t>
            </a:r>
          </a:p>
          <a:p>
            <a:pPr lvl="1"/>
            <a:endParaRPr lang="en-US" dirty="0"/>
          </a:p>
          <a:p>
            <a:r>
              <a:rPr lang="en-US" dirty="0"/>
              <a:t>Always best to seek expert advice when doing an analysis you are inexperienced with</a:t>
            </a:r>
          </a:p>
        </p:txBody>
      </p:sp>
    </p:spTree>
    <p:extLst>
      <p:ext uri="{BB962C8B-B14F-4D97-AF65-F5344CB8AC3E}">
        <p14:creationId xmlns:p14="http://schemas.microsoft.com/office/powerpoint/2010/main" val="9444133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72A00-9B6C-D54A-ADFD-26C5D448D189}"/>
              </a:ext>
            </a:extLst>
          </p:cNvPr>
          <p:cNvSpPr>
            <a:spLocks noGrp="1"/>
          </p:cNvSpPr>
          <p:nvPr>
            <p:ph type="title"/>
          </p:nvPr>
        </p:nvSpPr>
        <p:spPr/>
        <p:txBody>
          <a:bodyPr/>
          <a:lstStyle/>
          <a:p>
            <a:r>
              <a:rPr lang="en-US" dirty="0"/>
              <a:t>General class logistics</a:t>
            </a:r>
          </a:p>
        </p:txBody>
      </p:sp>
      <p:sp>
        <p:nvSpPr>
          <p:cNvPr id="3" name="Content Placeholder 2">
            <a:extLst>
              <a:ext uri="{FF2B5EF4-FFF2-40B4-BE49-F238E27FC236}">
                <a16:creationId xmlns:a16="http://schemas.microsoft.com/office/drawing/2014/main" id="{CD65BADE-FD59-9648-B76F-BFF539A35D12}"/>
              </a:ext>
            </a:extLst>
          </p:cNvPr>
          <p:cNvSpPr>
            <a:spLocks noGrp="1"/>
          </p:cNvSpPr>
          <p:nvPr>
            <p:ph idx="1"/>
          </p:nvPr>
        </p:nvSpPr>
        <p:spPr/>
        <p:txBody>
          <a:bodyPr/>
          <a:lstStyle/>
          <a:p>
            <a:r>
              <a:rPr lang="en-US" dirty="0"/>
              <a:t>Bring laptop and charger – class is interactive</a:t>
            </a:r>
          </a:p>
          <a:p>
            <a:endParaRPr lang="en-US" dirty="0"/>
          </a:p>
          <a:p>
            <a:r>
              <a:rPr lang="en-US" dirty="0"/>
              <a:t>No food or drinks in MET upper auditorium</a:t>
            </a:r>
          </a:p>
          <a:p>
            <a:pPr marL="0" indent="0">
              <a:buNone/>
            </a:pPr>
            <a:endParaRPr lang="en-US" dirty="0"/>
          </a:p>
          <a:p>
            <a:r>
              <a:rPr lang="en-US" dirty="0"/>
              <a:t>GitHub is our main class website: </a:t>
            </a:r>
            <a:r>
              <a:rPr lang="en-US" dirty="0">
                <a:hlinkClick r:id="rId3"/>
              </a:rPr>
              <a:t>https://github.com/biom262/cmm262-2020</a:t>
            </a:r>
            <a:endParaRPr lang="en-US" dirty="0"/>
          </a:p>
          <a:p>
            <a:endParaRPr lang="en-US" dirty="0"/>
          </a:p>
        </p:txBody>
      </p:sp>
    </p:spTree>
    <p:extLst>
      <p:ext uri="{BB962C8B-B14F-4D97-AF65-F5344CB8AC3E}">
        <p14:creationId xmlns:p14="http://schemas.microsoft.com/office/powerpoint/2010/main" val="9141789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E3D354-6AB9-44C8-8CA8-40F7F7E96E17}"/>
              </a:ext>
            </a:extLst>
          </p:cNvPr>
          <p:cNvSpPr>
            <a:spLocks noGrp="1"/>
          </p:cNvSpPr>
          <p:nvPr>
            <p:ph type="title"/>
          </p:nvPr>
        </p:nvSpPr>
        <p:spPr/>
        <p:txBody>
          <a:bodyPr/>
          <a:lstStyle/>
          <a:p>
            <a:r>
              <a:rPr lang="en-US" dirty="0"/>
              <a:t>Module</a:t>
            </a:r>
          </a:p>
        </p:txBody>
      </p:sp>
      <p:sp>
        <p:nvSpPr>
          <p:cNvPr id="3" name="Content Placeholder 2">
            <a:extLst>
              <a:ext uri="{FF2B5EF4-FFF2-40B4-BE49-F238E27FC236}">
                <a16:creationId xmlns:a16="http://schemas.microsoft.com/office/drawing/2014/main" id="{0895F016-F276-4AD0-B5F9-312EA654D179}"/>
              </a:ext>
            </a:extLst>
          </p:cNvPr>
          <p:cNvSpPr>
            <a:spLocks noGrp="1"/>
          </p:cNvSpPr>
          <p:nvPr>
            <p:ph idx="1"/>
          </p:nvPr>
        </p:nvSpPr>
        <p:spPr/>
        <p:txBody>
          <a:bodyPr/>
          <a:lstStyle/>
          <a:p>
            <a:r>
              <a:rPr lang="en-US" dirty="0"/>
              <a:t>Each module has learning objectives</a:t>
            </a:r>
          </a:p>
          <a:p>
            <a:endParaRPr lang="en-US" dirty="0"/>
          </a:p>
          <a:p>
            <a:r>
              <a:rPr lang="en-US" dirty="0"/>
              <a:t>Slides and notebooks will uploaded after each class</a:t>
            </a:r>
          </a:p>
          <a:p>
            <a:endParaRPr lang="en-US" dirty="0"/>
          </a:p>
          <a:p>
            <a:r>
              <a:rPr lang="en-US" dirty="0"/>
              <a:t>We might </a:t>
            </a:r>
            <a:r>
              <a:rPr lang="en-US"/>
              <a:t>ask you </a:t>
            </a:r>
            <a:r>
              <a:rPr lang="en-US" dirty="0"/>
              <a:t>to install specific packages before a class</a:t>
            </a:r>
          </a:p>
          <a:p>
            <a:endParaRPr lang="en-US" dirty="0"/>
          </a:p>
          <a:p>
            <a:r>
              <a:rPr lang="en-US" dirty="0"/>
              <a:t>We will ask for feedback after each module</a:t>
            </a:r>
          </a:p>
        </p:txBody>
      </p:sp>
    </p:spTree>
    <p:extLst>
      <p:ext uri="{BB962C8B-B14F-4D97-AF65-F5344CB8AC3E}">
        <p14:creationId xmlns:p14="http://schemas.microsoft.com/office/powerpoint/2010/main" val="29995237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3AFA1-092E-444B-ABC6-9C35424317BC}"/>
              </a:ext>
            </a:extLst>
          </p:cNvPr>
          <p:cNvSpPr>
            <a:spLocks noGrp="1"/>
          </p:cNvSpPr>
          <p:nvPr>
            <p:ph type="title"/>
          </p:nvPr>
        </p:nvSpPr>
        <p:spPr/>
        <p:txBody>
          <a:bodyPr/>
          <a:lstStyle/>
          <a:p>
            <a:r>
              <a:rPr lang="en-US" dirty="0"/>
              <a:t>Homework</a:t>
            </a:r>
          </a:p>
        </p:txBody>
      </p:sp>
      <p:sp>
        <p:nvSpPr>
          <p:cNvPr id="3" name="Content Placeholder 2">
            <a:extLst>
              <a:ext uri="{FF2B5EF4-FFF2-40B4-BE49-F238E27FC236}">
                <a16:creationId xmlns:a16="http://schemas.microsoft.com/office/drawing/2014/main" id="{607766BF-67AB-4B7E-A00F-FD3B0009CFC7}"/>
              </a:ext>
            </a:extLst>
          </p:cNvPr>
          <p:cNvSpPr>
            <a:spLocks noGrp="1"/>
          </p:cNvSpPr>
          <p:nvPr>
            <p:ph idx="1"/>
          </p:nvPr>
        </p:nvSpPr>
        <p:spPr/>
        <p:txBody>
          <a:bodyPr>
            <a:normAutofit/>
          </a:bodyPr>
          <a:lstStyle/>
          <a:p>
            <a:r>
              <a:rPr lang="en-US" dirty="0"/>
              <a:t>Assigned every other week on Thursday (except first 2 weeks)</a:t>
            </a:r>
          </a:p>
          <a:p>
            <a:pPr marL="0" indent="0">
              <a:buNone/>
            </a:pPr>
            <a:endParaRPr lang="en-US" dirty="0"/>
          </a:p>
          <a:p>
            <a:r>
              <a:rPr lang="en-US" dirty="0"/>
              <a:t>Due the following Thursday at 8:59am (just before class)</a:t>
            </a:r>
          </a:p>
          <a:p>
            <a:endParaRPr lang="en-US" dirty="0"/>
          </a:p>
          <a:p>
            <a:r>
              <a:rPr lang="en-US" dirty="0"/>
              <a:t>Will be using </a:t>
            </a:r>
            <a:r>
              <a:rPr lang="en-US" dirty="0" err="1"/>
              <a:t>GradeScope</a:t>
            </a:r>
            <a:endParaRPr lang="en-US" dirty="0"/>
          </a:p>
          <a:p>
            <a:pPr lvl="1"/>
            <a:endParaRPr lang="en-US" dirty="0"/>
          </a:p>
          <a:p>
            <a:r>
              <a:rPr lang="en-US" dirty="0"/>
              <a:t>Follow homework guidelines!</a:t>
            </a:r>
          </a:p>
          <a:p>
            <a:pPr lvl="1"/>
            <a:r>
              <a:rPr lang="en-US" dirty="0"/>
              <a:t>First late assignment – 10% off each day</a:t>
            </a:r>
          </a:p>
          <a:p>
            <a:pPr lvl="1"/>
            <a:r>
              <a:rPr lang="en-US" dirty="0"/>
              <a:t>Subsequent late assignments – 20% off each day</a:t>
            </a:r>
          </a:p>
        </p:txBody>
      </p:sp>
    </p:spTree>
    <p:extLst>
      <p:ext uri="{BB962C8B-B14F-4D97-AF65-F5344CB8AC3E}">
        <p14:creationId xmlns:p14="http://schemas.microsoft.com/office/powerpoint/2010/main" val="32819605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F5B4F-AE5A-4A7D-B84B-D21352F06E84}"/>
              </a:ext>
            </a:extLst>
          </p:cNvPr>
          <p:cNvSpPr>
            <a:spLocks noGrp="1"/>
          </p:cNvSpPr>
          <p:nvPr>
            <p:ph type="title"/>
          </p:nvPr>
        </p:nvSpPr>
        <p:spPr/>
        <p:txBody>
          <a:bodyPr/>
          <a:lstStyle/>
          <a:p>
            <a:r>
              <a:rPr lang="en-US" dirty="0"/>
              <a:t>Exams</a:t>
            </a:r>
          </a:p>
        </p:txBody>
      </p:sp>
      <p:sp>
        <p:nvSpPr>
          <p:cNvPr id="3" name="Content Placeholder 2">
            <a:extLst>
              <a:ext uri="{FF2B5EF4-FFF2-40B4-BE49-F238E27FC236}">
                <a16:creationId xmlns:a16="http://schemas.microsoft.com/office/drawing/2014/main" id="{CA7EDBF6-AE78-4515-8F7F-2319B8009305}"/>
              </a:ext>
            </a:extLst>
          </p:cNvPr>
          <p:cNvSpPr>
            <a:spLocks noGrp="1"/>
          </p:cNvSpPr>
          <p:nvPr>
            <p:ph idx="1"/>
          </p:nvPr>
        </p:nvSpPr>
        <p:spPr/>
        <p:txBody>
          <a:bodyPr/>
          <a:lstStyle/>
          <a:p>
            <a:r>
              <a:rPr lang="en-US" dirty="0"/>
              <a:t>Midterm: </a:t>
            </a:r>
          </a:p>
          <a:p>
            <a:pPr lvl="1"/>
            <a:r>
              <a:rPr lang="en-US" dirty="0"/>
              <a:t>Assigned: 02/07</a:t>
            </a:r>
          </a:p>
          <a:p>
            <a:pPr lvl="1"/>
            <a:r>
              <a:rPr lang="en-US" dirty="0"/>
              <a:t>Due: 02/18</a:t>
            </a:r>
          </a:p>
          <a:p>
            <a:endParaRPr lang="en-US" dirty="0"/>
          </a:p>
          <a:p>
            <a:r>
              <a:rPr lang="en-US" dirty="0"/>
              <a:t>Final: </a:t>
            </a:r>
          </a:p>
          <a:p>
            <a:pPr lvl="1"/>
            <a:r>
              <a:rPr lang="en-US" dirty="0"/>
              <a:t>Assigned : 03/14</a:t>
            </a:r>
          </a:p>
          <a:p>
            <a:pPr lvl="1"/>
            <a:r>
              <a:rPr lang="en-US" dirty="0"/>
              <a:t>Due : 03/24</a:t>
            </a:r>
          </a:p>
        </p:txBody>
      </p:sp>
    </p:spTree>
    <p:extLst>
      <p:ext uri="{BB962C8B-B14F-4D97-AF65-F5344CB8AC3E}">
        <p14:creationId xmlns:p14="http://schemas.microsoft.com/office/powerpoint/2010/main" val="8991296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580</TotalTime>
  <Words>523</Words>
  <Application>Microsoft Macintosh PowerPoint</Application>
  <PresentationFormat>Widescreen</PresentationFormat>
  <Paragraphs>104</Paragraphs>
  <Slides>13</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Calibri</vt:lpstr>
      <vt:lpstr>Office Theme</vt:lpstr>
      <vt:lpstr>CMM 262</vt:lpstr>
      <vt:lpstr>Instructors</vt:lpstr>
      <vt:lpstr>Course overview</vt:lpstr>
      <vt:lpstr>Why to take this course</vt:lpstr>
      <vt:lpstr>Disclaimer</vt:lpstr>
      <vt:lpstr>General class logistics</vt:lpstr>
      <vt:lpstr>Module</vt:lpstr>
      <vt:lpstr>Homework</vt:lpstr>
      <vt:lpstr>Exams</vt:lpstr>
      <vt:lpstr>Extra credit – GitHub contributions</vt:lpstr>
      <vt:lpstr>Office hours </vt:lpstr>
      <vt:lpstr>Class Communication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Patrick Fiaux</dc:creator>
  <cp:lastModifiedBy>Daniela Nachmanson</cp:lastModifiedBy>
  <cp:revision>29</cp:revision>
  <dcterms:created xsi:type="dcterms:W3CDTF">2018-12-28T15:33:09Z</dcterms:created>
  <dcterms:modified xsi:type="dcterms:W3CDTF">2020-01-07T20:23:58Z</dcterms:modified>
</cp:coreProperties>
</file>

<file path=docProps/thumbnail.jpeg>
</file>